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9" r:id="rId2"/>
    <p:sldId id="260" r:id="rId3"/>
    <p:sldId id="263" r:id="rId4"/>
    <p:sldId id="261" r:id="rId5"/>
    <p:sldId id="264" r:id="rId6"/>
    <p:sldId id="265" r:id="rId7"/>
    <p:sldId id="266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770"/>
    <p:restoredTop sz="95903"/>
  </p:normalViewPr>
  <p:slideViewPr>
    <p:cSldViewPr snapToGrid="0">
      <p:cViewPr varScale="1">
        <p:scale>
          <a:sx n="64" d="100"/>
          <a:sy n="64" d="100"/>
        </p:scale>
        <p:origin x="26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7/16/2023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7/16/2023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7/16/2023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7/16/2023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7/16/2023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8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6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6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6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map of australia with different animals&#10;&#10;Description automatically generated">
            <a:hlinkClick r:id="" action="ppaction://hlinkshowjump?jump=lastslide"/>
            <a:extLst>
              <a:ext uri="{FF2B5EF4-FFF2-40B4-BE49-F238E27FC236}">
                <a16:creationId xmlns:a16="http://schemas.microsoft.com/office/drawing/2014/main" id="{0000FC6F-7C15-3693-EAE2-544E3E65A5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40285"/>
          </a:xfrm>
          <a:prstGeom prst="rect">
            <a:avLst/>
          </a:prstGeom>
        </p:spPr>
      </p:pic>
      <p:sp>
        <p:nvSpPr>
          <p:cNvPr id="4" name="Oval 3">
            <a:hlinkClick r:id="" action="ppaction://hlinkshowjump?jump=lastslide"/>
            <a:extLst>
              <a:ext uri="{FF2B5EF4-FFF2-40B4-BE49-F238E27FC236}">
                <a16:creationId xmlns:a16="http://schemas.microsoft.com/office/drawing/2014/main" id="{78E62300-926D-AF3A-1AC9-98437A4E357F}"/>
              </a:ext>
            </a:extLst>
          </p:cNvPr>
          <p:cNvSpPr/>
          <p:nvPr/>
        </p:nvSpPr>
        <p:spPr>
          <a:xfrm>
            <a:off x="1899285" y="3472166"/>
            <a:ext cx="1443038" cy="1246138"/>
          </a:xfrm>
          <a:prstGeom prst="ellipse">
            <a:avLst/>
          </a:prstGeom>
          <a:solidFill>
            <a:schemeClr val="tx2">
              <a:lumMod val="25000"/>
              <a:alpha val="56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US" sz="1700" b="1" dirty="0"/>
              <a:t>FIRST MODULE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F891F0E-DD19-3BAA-9624-28B5B470ED81}"/>
              </a:ext>
            </a:extLst>
          </p:cNvPr>
          <p:cNvSpPr/>
          <p:nvPr/>
        </p:nvSpPr>
        <p:spPr>
          <a:xfrm>
            <a:off x="4652962" y="1570214"/>
            <a:ext cx="1443038" cy="1246138"/>
          </a:xfrm>
          <a:prstGeom prst="ellipse">
            <a:avLst/>
          </a:prstGeom>
          <a:solidFill>
            <a:schemeClr val="tx2">
              <a:lumMod val="25000"/>
              <a:alpha val="56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US" sz="1700" b="1" dirty="0"/>
              <a:t>SECOND MODULE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B0375B4-FBB6-1550-7E75-C33EDA800E4A}"/>
              </a:ext>
            </a:extLst>
          </p:cNvPr>
          <p:cNvSpPr/>
          <p:nvPr/>
        </p:nvSpPr>
        <p:spPr>
          <a:xfrm>
            <a:off x="7391401" y="4497286"/>
            <a:ext cx="1443038" cy="1246138"/>
          </a:xfrm>
          <a:prstGeom prst="ellipse">
            <a:avLst/>
          </a:prstGeom>
          <a:solidFill>
            <a:schemeClr val="tx2">
              <a:lumMod val="25000"/>
              <a:alpha val="56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US" sz="1700" b="1" dirty="0"/>
              <a:t>THIRD MODULE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FFEFB41-5627-6861-D07F-7E7ADCDACF59}"/>
              </a:ext>
            </a:extLst>
          </p:cNvPr>
          <p:cNvSpPr/>
          <p:nvPr/>
        </p:nvSpPr>
        <p:spPr>
          <a:xfrm>
            <a:off x="8834439" y="2154287"/>
            <a:ext cx="1443038" cy="1246138"/>
          </a:xfrm>
          <a:prstGeom prst="ellipse">
            <a:avLst/>
          </a:prstGeom>
          <a:solidFill>
            <a:schemeClr val="tx2">
              <a:lumMod val="25000"/>
              <a:alpha val="56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US" sz="1700" b="1" dirty="0"/>
              <a:t>FOURTH MODULE</a:t>
            </a:r>
          </a:p>
        </p:txBody>
      </p:sp>
      <p:sp>
        <p:nvSpPr>
          <p:cNvPr id="8" name="Oval 7">
            <a:hlinkClick r:id="" action="ppaction://hlinkshowjump?jump=lastslide"/>
            <a:extLst>
              <a:ext uri="{FF2B5EF4-FFF2-40B4-BE49-F238E27FC236}">
                <a16:creationId xmlns:a16="http://schemas.microsoft.com/office/drawing/2014/main" id="{25703B61-732D-10C1-B294-AC41C06A4C82}"/>
              </a:ext>
            </a:extLst>
          </p:cNvPr>
          <p:cNvSpPr/>
          <p:nvPr/>
        </p:nvSpPr>
        <p:spPr>
          <a:xfrm>
            <a:off x="11472861" y="3278981"/>
            <a:ext cx="385763" cy="307182"/>
          </a:xfrm>
          <a:prstGeom prst="ellipse">
            <a:avLst/>
          </a:prstGeom>
          <a:solidFill>
            <a:schemeClr val="tx2">
              <a:alpha val="56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Camera 8">
            <a:extLst>
              <a:ext uri="{FF2B5EF4-FFF2-40B4-BE49-F238E27FC236}">
                <a16:creationId xmlns:a16="http://schemas.microsoft.com/office/drawing/2014/main" id="{037F86F6-EBD8-EB29-D590-F03A279AC9E0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6E61A62-4060-D476-31A3-867787CF9E8C}"/>
              </a:ext>
            </a:extLst>
          </p:cNvPr>
          <p:cNvSpPr/>
          <p:nvPr/>
        </p:nvSpPr>
        <p:spPr>
          <a:xfrm>
            <a:off x="2524792" y="0"/>
            <a:ext cx="6577584" cy="914400"/>
          </a:xfrm>
          <a:prstGeom prst="roundRect">
            <a:avLst/>
          </a:prstGeom>
          <a:solidFill>
            <a:schemeClr val="tx2">
              <a:lumMod val="25000"/>
              <a:alpha val="56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TRAVEL </a:t>
            </a: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AUSTRALIA</a:t>
            </a:r>
          </a:p>
        </p:txBody>
      </p:sp>
    </p:spTree>
    <p:extLst>
      <p:ext uri="{BB962C8B-B14F-4D97-AF65-F5344CB8AC3E}">
        <p14:creationId xmlns:p14="http://schemas.microsoft.com/office/powerpoint/2010/main" val="9562601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3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3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1" animBg="1"/>
      <p:bldP spid="5" grpId="1" animBg="1"/>
      <p:bldP spid="6" grpId="0" animBg="1"/>
      <p:bldP spid="7" grpId="0" animBg="1"/>
      <p:bldP spid="1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map of australia with different animals&#10;&#10;Description automatically generated">
            <a:extLst>
              <a:ext uri="{FF2B5EF4-FFF2-40B4-BE49-F238E27FC236}">
                <a16:creationId xmlns:a16="http://schemas.microsoft.com/office/drawing/2014/main" id="{0000FC6F-7C15-3693-EAE2-544E3E65A5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438"/>
            <a:ext cx="12192000" cy="6840285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FCE80C27-16F8-A6C7-5F3A-F130C1C9D51C}"/>
              </a:ext>
            </a:extLst>
          </p:cNvPr>
          <p:cNvSpPr/>
          <p:nvPr/>
        </p:nvSpPr>
        <p:spPr>
          <a:xfrm>
            <a:off x="1310309" y="1028699"/>
            <a:ext cx="5300663" cy="5329238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4000" dirty="0"/>
              <a:t>International Travel Trends </a:t>
            </a:r>
            <a:br>
              <a:rPr lang="en-GB" sz="4000" dirty="0"/>
            </a:br>
            <a:r>
              <a:rPr lang="en-GB" sz="4000" dirty="0"/>
              <a:t>to and from Australia </a:t>
            </a:r>
            <a:br>
              <a:rPr lang="en-GB" sz="4000" dirty="0"/>
            </a:br>
            <a:r>
              <a:rPr lang="en-GB" sz="4000" dirty="0"/>
              <a:t>(2000-2022)</a:t>
            </a:r>
            <a:endParaRPr lang="en-US" sz="4000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B8C8A7E7-A7C6-22FC-CEFF-6320764755E8}"/>
              </a:ext>
            </a:extLst>
          </p:cNvPr>
          <p:cNvSpPr/>
          <p:nvPr/>
        </p:nvSpPr>
        <p:spPr>
          <a:xfrm>
            <a:off x="6858000" y="885826"/>
            <a:ext cx="3857625" cy="1914524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400" dirty="0"/>
              <a:t>An in-depth analysis of international passenger movement</a:t>
            </a:r>
            <a:endParaRPr lang="en-US" sz="2400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FA3009A-F27F-5BF2-FB4C-986C74C34D38}"/>
              </a:ext>
            </a:extLst>
          </p:cNvPr>
          <p:cNvSpPr/>
          <p:nvPr/>
        </p:nvSpPr>
        <p:spPr>
          <a:xfrm>
            <a:off x="6857999" y="3861836"/>
            <a:ext cx="3857625" cy="1914524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AU" sz="2400" dirty="0"/>
              <a:t>Presenter: Joanna Kozak</a:t>
            </a:r>
            <a:endParaRPr lang="en-US" sz="2400" dirty="0"/>
          </a:p>
        </p:txBody>
      </p:sp>
      <p:pic>
        <p:nvPicPr>
          <p:cNvPr id="6" name="Camera 5">
            <a:extLst>
              <a:ext uri="{FF2B5EF4-FFF2-40B4-BE49-F238E27FC236}">
                <a16:creationId xmlns:a16="http://schemas.microsoft.com/office/drawing/2014/main" id="{BA54AE9D-B52E-837B-4C64-6C61EDE94D68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-1"/>
            <a:ext cx="2057400" cy="2057400"/>
          </a:xfrm>
          <a:prstGeom prst="ellipse">
            <a:avLst/>
          </a:prstGeom>
        </p:spPr>
      </p:pic>
      <p:sp>
        <p:nvSpPr>
          <p:cNvPr id="7" name="Oval 6">
            <a:hlinkClick r:id="" action="ppaction://hlinkshowjump?jump=lastslide"/>
            <a:extLst>
              <a:ext uri="{FF2B5EF4-FFF2-40B4-BE49-F238E27FC236}">
                <a16:creationId xmlns:a16="http://schemas.microsoft.com/office/drawing/2014/main" id="{08DC0A8E-FBDF-B5D0-FD9D-1CA7741D42B8}"/>
              </a:ext>
            </a:extLst>
          </p:cNvPr>
          <p:cNvSpPr/>
          <p:nvPr/>
        </p:nvSpPr>
        <p:spPr>
          <a:xfrm>
            <a:off x="11806237" y="6519482"/>
            <a:ext cx="385763" cy="307182"/>
          </a:xfrm>
          <a:prstGeom prst="ellipse">
            <a:avLst/>
          </a:prstGeom>
          <a:solidFill>
            <a:schemeClr val="tx2">
              <a:alpha val="56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937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800" decel="100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8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8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8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800" decel="100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8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8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8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map of australia with different animals&#10;&#10;Description automatically generated">
            <a:extLst>
              <a:ext uri="{FF2B5EF4-FFF2-40B4-BE49-F238E27FC236}">
                <a16:creationId xmlns:a16="http://schemas.microsoft.com/office/drawing/2014/main" id="{0000FC6F-7C15-3693-EAE2-544E3E65A5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438"/>
            <a:ext cx="12192000" cy="6840285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B8C8A7E7-A7C6-22FC-CEFF-6320764755E8}"/>
              </a:ext>
            </a:extLst>
          </p:cNvPr>
          <p:cNvSpPr/>
          <p:nvPr/>
        </p:nvSpPr>
        <p:spPr>
          <a:xfrm>
            <a:off x="2350604" y="622439"/>
            <a:ext cx="8264387" cy="2372506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800" dirty="0"/>
              <a:t>The dataset includes information on passenger movement between Australian and foreign ports </a:t>
            </a:r>
            <a:br>
              <a:rPr lang="en-GB" sz="2800" dirty="0"/>
            </a:br>
            <a:r>
              <a:rPr lang="en-GB" sz="2800" dirty="0"/>
              <a:t>in years 2000-2022.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FA3009A-F27F-5BF2-FB4C-986C74C34D38}"/>
              </a:ext>
            </a:extLst>
          </p:cNvPr>
          <p:cNvSpPr/>
          <p:nvPr/>
        </p:nvSpPr>
        <p:spPr>
          <a:xfrm>
            <a:off x="2410239" y="3326342"/>
            <a:ext cx="8204752" cy="2458232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800" dirty="0"/>
              <a:t>The analysis focuses on understanding top destinations, seasonal patterns, and </a:t>
            </a:r>
            <a:r>
              <a:rPr lang="en-AU" sz="2800" dirty="0"/>
              <a:t>identifying popular Australian ports.</a:t>
            </a:r>
            <a:endParaRPr lang="en-US" sz="2800" dirty="0"/>
          </a:p>
        </p:txBody>
      </p:sp>
      <p:pic>
        <p:nvPicPr>
          <p:cNvPr id="6" name="Camera 5">
            <a:extLst>
              <a:ext uri="{FF2B5EF4-FFF2-40B4-BE49-F238E27FC236}">
                <a16:creationId xmlns:a16="http://schemas.microsoft.com/office/drawing/2014/main" id="{BA54AE9D-B52E-837B-4C64-6C61EDE94D68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-1"/>
            <a:ext cx="2057400" cy="2057400"/>
          </a:xfrm>
          <a:prstGeom prst="ellipse">
            <a:avLst/>
          </a:prstGeom>
        </p:spPr>
      </p:pic>
      <p:sp>
        <p:nvSpPr>
          <p:cNvPr id="7" name="Oval 6">
            <a:hlinkClick r:id="" action="ppaction://hlinkshowjump?jump=lastslide"/>
            <a:extLst>
              <a:ext uri="{FF2B5EF4-FFF2-40B4-BE49-F238E27FC236}">
                <a16:creationId xmlns:a16="http://schemas.microsoft.com/office/drawing/2014/main" id="{08DC0A8E-FBDF-B5D0-FD9D-1CA7741D42B8}"/>
              </a:ext>
            </a:extLst>
          </p:cNvPr>
          <p:cNvSpPr/>
          <p:nvPr/>
        </p:nvSpPr>
        <p:spPr>
          <a:xfrm>
            <a:off x="11806237" y="6519482"/>
            <a:ext cx="385763" cy="307182"/>
          </a:xfrm>
          <a:prstGeom prst="ellipse">
            <a:avLst/>
          </a:prstGeom>
          <a:solidFill>
            <a:schemeClr val="tx2">
              <a:alpha val="56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216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800" decel="100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8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8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8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800" decel="100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8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8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8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map of australia with different animals&#10;&#10;Description automatically generated">
            <a:extLst>
              <a:ext uri="{FF2B5EF4-FFF2-40B4-BE49-F238E27FC236}">
                <a16:creationId xmlns:a16="http://schemas.microsoft.com/office/drawing/2014/main" id="{0000FC6F-7C15-3693-EAE2-544E3E65A5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40285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ACD3237-6515-8EA3-BA92-BF684ED02C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INSERT GRAPH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C5328E5-1A70-4F90-0D83-BB652E9662B6}"/>
              </a:ext>
            </a:extLst>
          </p:cNvPr>
          <p:cNvSpPr/>
          <p:nvPr/>
        </p:nvSpPr>
        <p:spPr>
          <a:xfrm>
            <a:off x="773113" y="264836"/>
            <a:ext cx="10313987" cy="71827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3600" b="1" dirty="0"/>
              <a:t>Top Five Countries In </a:t>
            </a:r>
            <a:endParaRPr lang="en-US" sz="3600" b="1" dirty="0"/>
          </a:p>
        </p:txBody>
      </p:sp>
      <p:pic>
        <p:nvPicPr>
          <p:cNvPr id="9" name="Camera 8">
            <a:extLst>
              <a:ext uri="{FF2B5EF4-FFF2-40B4-BE49-F238E27FC236}">
                <a16:creationId xmlns:a16="http://schemas.microsoft.com/office/drawing/2014/main" id="{5891AEBB-5581-6306-C368-487099069D6F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47947" y="5313947"/>
            <a:ext cx="1461756" cy="1461756"/>
          </a:xfrm>
          <a:prstGeom prst="ellipse">
            <a:avLst/>
          </a:prstGeom>
        </p:spPr>
      </p:pic>
      <p:sp>
        <p:nvSpPr>
          <p:cNvPr id="5" name="Oval 4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4EE5C7A5-1B90-0D55-0319-DC8C9FEB0CD1}"/>
              </a:ext>
            </a:extLst>
          </p:cNvPr>
          <p:cNvSpPr/>
          <p:nvPr/>
        </p:nvSpPr>
        <p:spPr>
          <a:xfrm>
            <a:off x="11806237" y="48195"/>
            <a:ext cx="385763" cy="307182"/>
          </a:xfrm>
          <a:prstGeom prst="ellipse">
            <a:avLst/>
          </a:prstGeom>
          <a:solidFill>
            <a:schemeClr val="tx2">
              <a:alpha val="56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1D6322-DBE9-0C57-0D26-0E0807F6B1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16767" y="1131423"/>
            <a:ext cx="8664693" cy="5513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733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2000" fill="hold"/>
                                        <p:tgtEl>
                                          <p:spTgt spid="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map of australia with different animals&#10;&#10;Description automatically generated">
            <a:extLst>
              <a:ext uri="{FF2B5EF4-FFF2-40B4-BE49-F238E27FC236}">
                <a16:creationId xmlns:a16="http://schemas.microsoft.com/office/drawing/2014/main" id="{0000FC6F-7C15-3693-EAE2-544E3E65A5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57"/>
            <a:ext cx="12192000" cy="6840285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ACD3237-6515-8EA3-BA92-BF684ED02C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INSERT GRAPH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C5328E5-1A70-4F90-0D83-BB652E9662B6}"/>
              </a:ext>
            </a:extLst>
          </p:cNvPr>
          <p:cNvSpPr/>
          <p:nvPr/>
        </p:nvSpPr>
        <p:spPr>
          <a:xfrm>
            <a:off x="773113" y="264836"/>
            <a:ext cx="10313987" cy="71827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3600" b="1" dirty="0"/>
              <a:t>Top Five Countries Out</a:t>
            </a:r>
            <a:endParaRPr lang="en-US" sz="3600" b="1" dirty="0"/>
          </a:p>
        </p:txBody>
      </p:sp>
      <p:pic>
        <p:nvPicPr>
          <p:cNvPr id="9" name="Camera 8">
            <a:extLst>
              <a:ext uri="{FF2B5EF4-FFF2-40B4-BE49-F238E27FC236}">
                <a16:creationId xmlns:a16="http://schemas.microsoft.com/office/drawing/2014/main" id="{5891AEBB-5581-6306-C368-487099069D6F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47947" y="5313947"/>
            <a:ext cx="1461756" cy="1461756"/>
          </a:xfrm>
          <a:prstGeom prst="ellipse">
            <a:avLst/>
          </a:prstGeom>
        </p:spPr>
      </p:pic>
      <p:sp>
        <p:nvSpPr>
          <p:cNvPr id="5" name="Oval 4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4EE5C7A5-1B90-0D55-0319-DC8C9FEB0CD1}"/>
              </a:ext>
            </a:extLst>
          </p:cNvPr>
          <p:cNvSpPr/>
          <p:nvPr/>
        </p:nvSpPr>
        <p:spPr>
          <a:xfrm>
            <a:off x="11806237" y="48195"/>
            <a:ext cx="385763" cy="307182"/>
          </a:xfrm>
          <a:prstGeom prst="ellipse">
            <a:avLst/>
          </a:prstGeom>
          <a:solidFill>
            <a:schemeClr val="tx2">
              <a:alpha val="56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7768AC9C-126D-D6E9-4F29-A6653E10FF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50847" y="1066800"/>
            <a:ext cx="8454199" cy="5379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914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2000" fill="hold"/>
                                        <p:tgtEl>
                                          <p:spTgt spid="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map of australia with different animals&#10;&#10;Description automatically generated">
            <a:extLst>
              <a:ext uri="{FF2B5EF4-FFF2-40B4-BE49-F238E27FC236}">
                <a16:creationId xmlns:a16="http://schemas.microsoft.com/office/drawing/2014/main" id="{0000FC6F-7C15-3693-EAE2-544E3E65A5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57"/>
            <a:ext cx="12192000" cy="6840285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ACD3237-6515-8EA3-BA92-BF684ED02C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INSERT GRAPH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C5328E5-1A70-4F90-0D83-BB652E9662B6}"/>
              </a:ext>
            </a:extLst>
          </p:cNvPr>
          <p:cNvSpPr/>
          <p:nvPr/>
        </p:nvSpPr>
        <p:spPr>
          <a:xfrm>
            <a:off x="746125" y="196992"/>
            <a:ext cx="10313987" cy="71827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AU" sz="3600" b="1" dirty="0"/>
              <a:t>Seasonal Patterns</a:t>
            </a:r>
            <a:endParaRPr lang="en-US" sz="3600" b="1" dirty="0"/>
          </a:p>
        </p:txBody>
      </p:sp>
      <p:pic>
        <p:nvPicPr>
          <p:cNvPr id="9" name="Camera 8">
            <a:extLst>
              <a:ext uri="{FF2B5EF4-FFF2-40B4-BE49-F238E27FC236}">
                <a16:creationId xmlns:a16="http://schemas.microsoft.com/office/drawing/2014/main" id="{5891AEBB-5581-6306-C368-487099069D6F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47947" y="5313947"/>
            <a:ext cx="1461756" cy="1461756"/>
          </a:xfrm>
          <a:prstGeom prst="ellipse">
            <a:avLst/>
          </a:prstGeom>
        </p:spPr>
      </p:pic>
      <p:sp>
        <p:nvSpPr>
          <p:cNvPr id="5" name="Oval 4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4EE5C7A5-1B90-0D55-0319-DC8C9FEB0CD1}"/>
              </a:ext>
            </a:extLst>
          </p:cNvPr>
          <p:cNvSpPr/>
          <p:nvPr/>
        </p:nvSpPr>
        <p:spPr>
          <a:xfrm>
            <a:off x="11806237" y="48195"/>
            <a:ext cx="385763" cy="307182"/>
          </a:xfrm>
          <a:prstGeom prst="ellipse">
            <a:avLst/>
          </a:prstGeom>
          <a:solidFill>
            <a:schemeClr val="tx2">
              <a:alpha val="56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graph with green and purple lines&#10;&#10;Description automatically generated">
            <a:extLst>
              <a:ext uri="{FF2B5EF4-FFF2-40B4-BE49-F238E27FC236}">
                <a16:creationId xmlns:a16="http://schemas.microsoft.com/office/drawing/2014/main" id="{F9884872-FE1E-4B54-42E0-8DD9929115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49036" y="915262"/>
            <a:ext cx="7258886" cy="5645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147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2000" fill="hold"/>
                                        <p:tgtEl>
                                          <p:spTgt spid="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map of australia with different animals&#10;&#10;Description automatically generated">
            <a:extLst>
              <a:ext uri="{FF2B5EF4-FFF2-40B4-BE49-F238E27FC236}">
                <a16:creationId xmlns:a16="http://schemas.microsoft.com/office/drawing/2014/main" id="{0000FC6F-7C15-3693-EAE2-544E3E65A5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715"/>
            <a:ext cx="12192000" cy="6840285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ACD3237-6515-8EA3-BA92-BF684ED02C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INSERT GRAPH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C5328E5-1A70-4F90-0D83-BB652E9662B6}"/>
              </a:ext>
            </a:extLst>
          </p:cNvPr>
          <p:cNvSpPr/>
          <p:nvPr/>
        </p:nvSpPr>
        <p:spPr>
          <a:xfrm>
            <a:off x="746125" y="196992"/>
            <a:ext cx="10313987" cy="71827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800" b="1" dirty="0"/>
              <a:t>Most Popular Australian Ports in 2019 and 2022</a:t>
            </a:r>
            <a:endParaRPr lang="en-US" sz="2800" b="1" dirty="0"/>
          </a:p>
        </p:txBody>
      </p:sp>
      <p:pic>
        <p:nvPicPr>
          <p:cNvPr id="9" name="Camera 8">
            <a:extLst>
              <a:ext uri="{FF2B5EF4-FFF2-40B4-BE49-F238E27FC236}">
                <a16:creationId xmlns:a16="http://schemas.microsoft.com/office/drawing/2014/main" id="{5891AEBB-5581-6306-C368-487099069D6F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47947" y="5313947"/>
            <a:ext cx="1461756" cy="1461756"/>
          </a:xfrm>
          <a:prstGeom prst="ellipse">
            <a:avLst/>
          </a:prstGeom>
        </p:spPr>
      </p:pic>
      <p:sp>
        <p:nvSpPr>
          <p:cNvPr id="5" name="Oval 4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4EE5C7A5-1B90-0D55-0319-DC8C9FEB0CD1}"/>
              </a:ext>
            </a:extLst>
          </p:cNvPr>
          <p:cNvSpPr/>
          <p:nvPr/>
        </p:nvSpPr>
        <p:spPr>
          <a:xfrm>
            <a:off x="11806237" y="48195"/>
            <a:ext cx="385763" cy="307182"/>
          </a:xfrm>
          <a:prstGeom prst="ellipse">
            <a:avLst/>
          </a:prstGeom>
          <a:solidFill>
            <a:schemeClr val="tx2">
              <a:alpha val="56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 descr="A pie chart with different colored circles&#10;&#10;Description automatically generated">
            <a:extLst>
              <a:ext uri="{FF2B5EF4-FFF2-40B4-BE49-F238E27FC236}">
                <a16:creationId xmlns:a16="http://schemas.microsoft.com/office/drawing/2014/main" id="{33645AE3-826F-41DD-6658-6931E05EC1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1366" y="1191121"/>
            <a:ext cx="4932952" cy="4932952"/>
          </a:xfrm>
          <a:prstGeom prst="rect">
            <a:avLst/>
          </a:prstGeom>
        </p:spPr>
      </p:pic>
      <p:pic>
        <p:nvPicPr>
          <p:cNvPr id="19" name="Picture 18" descr="A pie chart with different colored circles&#10;&#10;Description automatically generated">
            <a:extLst>
              <a:ext uri="{FF2B5EF4-FFF2-40B4-BE49-F238E27FC236}">
                <a16:creationId xmlns:a16="http://schemas.microsoft.com/office/drawing/2014/main" id="{B5995989-5FEF-C559-AD54-CB640DA20E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7107" y="1191121"/>
            <a:ext cx="4932953" cy="4932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830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2000" fill="hold"/>
                                        <p:tgtEl>
                                          <p:spTgt spid="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Celestial</Template>
  <TotalTime>1492</TotalTime>
  <Words>94</Words>
  <Application>Microsoft Office PowerPoint</Application>
  <PresentationFormat>Widescreen</PresentationFormat>
  <Paragraphs>18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Times New Roman</vt:lpstr>
      <vt:lpstr>Celestial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Jancel Dawn</dc:creator>
  <cp:lastModifiedBy>Joanna Kozak</cp:lastModifiedBy>
  <cp:revision>10</cp:revision>
  <dcterms:created xsi:type="dcterms:W3CDTF">2023-07-13T16:47:42Z</dcterms:created>
  <dcterms:modified xsi:type="dcterms:W3CDTF">2023-07-16T02:24:44Z</dcterms:modified>
</cp:coreProperties>
</file>